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D8C2F70-605D-4395-8771-EAC233D3C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11" y="0"/>
            <a:ext cx="8915399" cy="2262781"/>
          </a:xfrm>
        </p:spPr>
        <p:txBody>
          <a:bodyPr/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ระเบียบกระทรวงมหาดไทย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ว่าด้วยการเบิกค่าใช้จ่ายในการจัดงาน การจัดกิจกรรมสาธารณะ การส่งเสริมกีฬา และ การแข่งขันกีฬาขององค์กรปกครองส่วนท้องถิ่น พ.ศ. 2564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2485871"/>
            <a:ext cx="9734990" cy="3727642"/>
          </a:xfrm>
        </p:spPr>
        <p:txBody>
          <a:bodyPr>
            <a:normAutofit lnSpcReduction="10000"/>
          </a:bodyPr>
          <a:lstStyle/>
          <a:p>
            <a:r>
              <a:rPr lang="th-TH" sz="2000" b="1" dirty="0">
                <a:solidFill>
                  <a:srgbClr val="002060"/>
                </a:solidFill>
              </a:rPr>
              <a:t>ข้อ 4 </a:t>
            </a:r>
            <a:r>
              <a:rPr lang="th-TH" sz="2000" dirty="0">
                <a:solidFill>
                  <a:schemeClr val="tx1"/>
                </a:solidFill>
              </a:rPr>
              <a:t>ในระเบียบนี้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“องค์กรปกครองส่วนท้องถิ่น” หมายความว่า องค์การบริหารส่วนจังหวัด เทศบาล และองค์การบริหารส่วนตำบล</a:t>
            </a:r>
          </a:p>
          <a:p>
            <a:r>
              <a:rPr lang="th-TH" sz="2000" dirty="0">
                <a:solidFill>
                  <a:schemeClr val="tx1"/>
                </a:solidFill>
              </a:rPr>
              <a:t>“ผู้บริหารท้องถิ่น” หมายความว่า นายกองค์การบริหารส่วนจังหวัด นายกเทศมนตรี และนายกองค์การบริหารส่วนตำบล</a:t>
            </a:r>
          </a:p>
          <a:p>
            <a:r>
              <a:rPr lang="th-TH" sz="2000" dirty="0">
                <a:solidFill>
                  <a:schemeClr val="tx1"/>
                </a:solidFill>
              </a:rPr>
              <a:t>“เจ้าหน้าที่ท้องถิ่น” หมายความว่า ข้าราชการ พนักงานจ้าง ลูกจ้าง หรือพนักงานจ้างขององค์กรปกครองส่วนท้องถิ่น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“การจัดงาน” หมายความว่า การจัดงานตามอำนาจหน้าที่ขององค์กรปกครองส่วนท้องถิ่นและให้หมายความรวมถึง การจัดงานรัฐพิธี งานพิธีการ งานประเพณี ที่องค์กรปกครองส่วนท้องถิ่นจัดเองหรือจัดร่วมกับองค์กรปกครองส่วนท้องถิ่นอื่น หรือจัดร่วมกับหน่วยงานของรัฐหรือหน่วยงานอื่น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“การจัดกิจกรรมสาธารณะ” หมายความว่า การจัดกิจกรรมเพื่อประโยชน์ทั่วไปที่องค์กรปกครองส่วนท้องถิ่นดำเนินการตามอำนาจหน้าที่ หรือกิจกรรมเพื่อส่งเสริม สนับสนุนให้ประชาชนมีส่วนร่วมใน</a:t>
            </a:r>
            <a:r>
              <a:rPr lang="th-TH" sz="2000" dirty="0" err="1">
                <a:solidFill>
                  <a:schemeClr val="tx1"/>
                </a:solidFill>
              </a:rPr>
              <a:t>การทำ</a:t>
            </a:r>
            <a:r>
              <a:rPr lang="th-TH" sz="2000" dirty="0">
                <a:solidFill>
                  <a:schemeClr val="tx1"/>
                </a:solidFill>
              </a:rPr>
              <a:t>กิจกรรมเพื่อสาธารณะประโยชน์ร่วมกัน เช่น การพัฒนาชุมชน การพัฒนาคุณภาพชีวิต การสาธารณสุขและอนามัย การอนุรักษ์และฟื้นฟูทรัพยากรธรรมชาติและสิ่งแวดล้อม การอนุรักษ์และส่งเสริมภูมิปัญญาท้องถิ่น </a:t>
            </a:r>
            <a:r>
              <a:rPr lang="th-TH" sz="2000" dirty="0" err="1">
                <a:solidFill>
                  <a:schemeClr val="tx1"/>
                </a:solidFill>
              </a:rPr>
              <a:t>ศิลป</a:t>
            </a:r>
            <a:r>
              <a:rPr lang="th-TH" sz="2000" dirty="0">
                <a:solidFill>
                  <a:schemeClr val="tx1"/>
                </a:solidFill>
              </a:rPr>
              <a:t>วัฒนธรรมประเพณี ทั้งในกรณีที่องค์กรปกครองส่วนท้องถิ่นจัดเองหรือจัดร่วมกับองค์กรปกครองส่วนท้องถิ่นอื่น หรือจัดร่วมกับหน่วยงานของรัฐหรือหน่วยงานอื่น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666722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5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ค่าใช้จ่ายในการส่งเสริมกีฬาและการแข่งขันกีฬา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20 </a:t>
            </a:r>
            <a:r>
              <a:rPr lang="th-TH" sz="2000" dirty="0">
                <a:solidFill>
                  <a:schemeClr val="tx1"/>
                </a:solidFill>
              </a:rPr>
              <a:t>ค่าใช้จ่ายในการจัดการแข่งขันกีฬา ให้เบิกจ่ายได้ตามรายการ ดังนี้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ค่าใช้จ่ายในการแข่งขันกีฬา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(ก) ค่าใช้จ่ายเกี่ยวกับสถานที่ในการแข่งขันกีฬาให้เบิกจ่ายตามหลักเกณฑ์ในข้อ 15 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(ข) ค่าอุปกรณ์แข่งขัน หรือค่าเช่าอุปกรณ์แข่งขันให้เบิกจ่ายได้เท่าที่จ่ายจริง ตามความจำเป็นเหมาะสม และประหยัด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(ค) ค่าตอบแทนเจ้าหน้าที่ประจำสนาม เฉพาะวันที่มีการแข่งขันกีฬา ให้เบิกจ่ายได้ไม่เกินสองร้อยบาทต่อคนต่อวัน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(ง) ค่าตอบแทนเจ้าหน้าที่จัดการแข่งขันกีฬาเฉพาะวันที่มีการแข่งขันกีฬา ให้เบิกจ่ายได้ไม่เกินสี่ร้อยบาทต่อคนต่อวัน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(จ) ค่าตอบแทนกรรมการการตัดสิน กรณีเป็นเจ้าหน้าที่ท้องถิ่นที่ได้รับแต่งตั้งเป็นกรรมการตัดสินและไม่มีหน้าที่ความรับผิดชอบในการจัดจัดการแข่งขันกีฬา ให้เบิกจ่ายได้ไม่เกินสี่ร้อยบาทต่อคนต่อวันและกรณีบุคคลที่มิได้เป็นเจ้าหน้าที่ท้องถิ่น ที่ได้รับแต่งตั้งเป็นกรรมการตัดสิน ให้เบิกจ่ายได้ไม่เกิน แปดร้อยบาทต่อคนต่อวัน 																		ในกรณีองค์กรปกครองส่วนท้องถิ่นมีความจำเป็นต้องใช้กรรมการตัดสินกีฬาประเภทใดเพื่อให้เป็นไปตามมาตรฐานสากลหรือมาตรฐานที่สมาคมกีฬาประเภทนั้น กำหนด ให้องค์กรปกครองส่วนท้องถิ่นสามารถเบิกค่าตอบแทนกรรมการตัดสินกีฬาประเภทนั้นได้ไม่เกินอัตราที่การกีฬาแห่งประเทศไทยกำหนด และให้เบิกค่าเช่าที่พักและค่าพาหนะเดินทางได้เท่าที่จ่ายจริงตามสิทธิที่กำหนดไว้ในระเบียบกระทรวงมหาดไทยว่าด้วยค่าใช้จ่ายในการเดินทางไปราชการของเจ้าหน้าที่ท้องถิ่น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415143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5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ค่าใช้จ่ายในการส่งเสริมกีฬาและการแข่งขันกีฬา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20 (ต่อ)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ค่าใช้จ่ายเกี่ยวกับรางวัล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(ก) ค่าจัดทำเกียรติบัตรหรือประกาศเกียรติคุณให้แก่ผู้เข้าร่วมการแข่งขันกีฬาให้เบิกจ่ายได้เท่าที่จ่ายจริง ตามความจำเป็น เหมาะสม และประหยัด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(ข) ค่าโล่หรือถ้วยรางวัล ที่มอบให้ผู้ชนะการแข่งขัน ให้มีได้ไม่เกินสามรางวัลและเบิกจ่ายได้ชิ้นละไม่เกินสามพันบาท ในกรณีเป็นโล่พระราชทานหรือ ถ้วยรางวัลพระราชทานที่มอบให้ผู้ชนะการแข่งขัน เพื่อเป็นการประกาศเกียรติคุณ ให้เบิกจ่ายได้ชิ้นละไม่เกินห้าพันบาท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(ค) เงิน เหรียญรางวัล หรือของรางวัลนอกเหนือจาก (ข) เพื่อมอบให้ผู้ชนะการแข่งขันให้เบิกจ่ายได้ไม่เกินร้อยละสามสิบของประมาณการค่าใช้จ่ายตามโครงการ ทั้งนี้ ให้ผู้จัดการแข่งขัน กำหนดจำนวนเงิน เหรียญรางวัล หรือของรางวัล ให้เหมาะสมกับวัตถุประสงค์ในการจัดการแข่งขัน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(3) ค่าใช้จ่ายในการโฆษณาประชาสัมพันธ์งาน เช่น ค่าโฆษณาทางวิทยุ โทรทัศน์ และสื่อประเภทสิ่งพิมพ์ต่าง ๆ ค่าใช้จ่ายในการออกอากาศทางวิทยุ โทรทัศน์ ค่าจ้างเหมาทำป้ายโฆษณา ให้เบิกจ่ายได้ไม่เกินร้อยละสิบของประมาณการค่าใช้จ่ายตามโครงการ</a:t>
            </a:r>
          </a:p>
          <a:p>
            <a:r>
              <a:rPr lang="th-TH" sz="2000" dirty="0">
                <a:solidFill>
                  <a:schemeClr val="tx1"/>
                </a:solidFill>
              </a:rPr>
              <a:t>(4) ค่าใช้จ่ายอื่น ๆ เช่น ค่าใช้จ่ายในการจัดพิธีเปิด – ปิดการแข่งขันกีฬา การจัดริ้วขบวน ค่าจัดทำป้ายชื่อหรือทีมผู้เข้าร่วมแข่งขัน ค่าเสื้อกีฬาสำหรับผู้บริหารท้องถิ่น ผู้ช่วยผู้บริหารท้องถิ่น เจ้าหน้าที่องค์กรปกครองส่วนท้องถิ่นผู้จัดการแข่งขัน และประธานในพิธีเปิด – ปิดการแข่งขัน ค่ารับรองสำหรับแขกรับเชิญในพิธีเปิด – ปิด การจัดกีฬาสาธิต ค่าเวชภัณฑ์และอุปกรณ์เวชภัณฑ์ ให้เบิกจ่ายได้เท่าที่จ่ายจริง ตามความจำเป็น เหมาะสม และประหยัด 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2849942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5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ค่าใช้จ่ายในการส่งเสริมกีฬาและการแข่งขันกีฬา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21 </a:t>
            </a:r>
            <a:r>
              <a:rPr lang="th-TH" sz="2000" dirty="0">
                <a:solidFill>
                  <a:schemeClr val="tx1"/>
                </a:solidFill>
              </a:rPr>
              <a:t>กรณีองค์กรปกครองส่วนท้องถิ่นเป็นเจ้าภาพจัดการแข่งขันกีฬา สำหรับนักเรียนของโรงเรียนหรือสถานศึกษาสังกัดองค์กรปกครองส่วนท้องถิ่น      กีฬาสำหรับเยาวชน หรือกีฬาประชาชน ภายในเขตองค์กรปกครองส่วนท้องถิ่นตนเอง ให้เบิกจ่ายค่าใช้จ่ายได้ตามรายการในข้อ 20 สำหรับค่าใช้จ่าย         ของนักกีฬาให้เบิกจ่ายได้ ดังนี้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ค่าชุดกีฬา ให้เบิกจ่ายได้ไม่เกินชุดละสามร้อยบาท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ค่าอาหารและเครื่องดื่มไม่มีแอลกอฮอล์ ให้เบิกจ่ายได้ไม่เกินหนึ่งร้อยห้าสิบบาทต่อคนต่อวัน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22 </a:t>
            </a:r>
            <a:r>
              <a:rPr lang="th-TH" sz="2000" dirty="0">
                <a:solidFill>
                  <a:schemeClr val="tx1"/>
                </a:solidFill>
              </a:rPr>
              <a:t>องค์กรปกครองส่วนท้องถิ่นอาจเป็นเจ้าภาพจัดการแข่งขันกีฬาโดยมีนักกีฬาจากองค์กรปกครองส่วนท้องถิ่นอื่นเข้าแข่งขันร่วมกับนักกีฬา ในเขต   องค์กรปกครองส่วนท้องถิ่นของตนเองได้ โดยให้เบิกจ่ายค่าใช้จ่ายได้ตามข้อ 20 และข้อ 21 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23 </a:t>
            </a:r>
            <a:r>
              <a:rPr lang="th-TH" sz="2000" dirty="0">
                <a:solidFill>
                  <a:schemeClr val="tx1"/>
                </a:solidFill>
              </a:rPr>
              <a:t>องค์กรปกครองส่วนท้องถิ่นอาจร่วมกับองค์กรปกครองส่วนท้องถิ่นอื่น หน่วยงานของรัฐหรือสมาคมกีฬา เป็นเจ้าภาพจัดการแข่งขันกีฬาโดยมีนักกีฬา ในเขตองค์กรปกครองส่วนท้องถิ่นของตนเองเข้าร่วมการแข่งขันได้ โดยให้เบิกจ่ายค่าใช้จ่ายได้ตามรายการในข้อ 20 ทั้งนี้ ให้ทำข้อตกลงร่วมกันว่าแต่ละหน่วยงานจะรับผิดชอบค่าใช้จ่ายในรายการใด และให้คำนวณสัดส่วนเงิน เหรียญรางวัลหรือของรางวัลตามข้อ 20 (2) (ค) และค่าใช้จ่ายในการโฆษณา ประชาสัมพันธ์งานตามข้อ 20 (3) ให้คิดจากร้อยละของประมาณการค่าใช้จ่ายรวมของโครงการทั้งหมด</a:t>
            </a:r>
            <a:endParaRPr lang="th-TH" sz="2000" b="1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2787310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5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ค่าใช้จ่ายในการส่งเสริมกีฬาและการแข่งขันกีฬา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24 </a:t>
            </a:r>
            <a:r>
              <a:rPr lang="th-TH" sz="2000" dirty="0">
                <a:solidFill>
                  <a:schemeClr val="tx1"/>
                </a:solidFill>
              </a:rPr>
              <a:t>องค์กรปกครองส่วนท้องถิ่นโดยความเห็นชอบของผู้ว่าราชการจังหวัด อาจจัดการแข่งขันกีฬาเพื่อการยกระดับการกีฬาในท้องถิ่น หรือเพื่อส่งเสริม   การท่องเที่ยว นันทนาการและส่งเสริมเศรษฐกิจของท้องถิ่นตนเองได้ โดยจะจัดเองหรือจัดร่วมกับองค์กรปกครองส่วนท้องถิ่นอื่นหน่วยงานของรัฐหรือสมาคมกีฬาก็ได้ และให้เบิกค่าใช้จ่ายได้ตามรายการในข้อ 20 ทั้งนี้ กรณีจัดร่วมกับองค์กรปกครองส่วนท้องถิ่นอื่น หน่วยงานของรัฐหรือสมาคมกีฬาให้นำความใน  ข้อ 23 มาใช้บังคับ  																			กรณีที่องค์กรปกครองส่วนท้องถิ่นเชิญนักกีฬาในระดับทีมชาติไทยหรือนักกีฬาจากต่างประเทศมาเข้าร่วมการแข่งขัน ให้เบิกค่าใช้จ่ายอื่นสำหรับนักกีฬา เจ้าหน้าที่ผู้ประสานงานและกรรมการตัดสินที่สมาคมกีฬาประเภทนั้นรับรองหรือกรรมการจากต่างประเทศได้ตามรายการ ดังนี้					(1) ค่าที่พัก ให้เบิกจ่ายได้เท่าที่จ่ายจริง กรณีพักคนเดียวเบิกจ่ายได้ไม่เกินหนึ่งพันห้าร้อยบาทต่อคนต่อวัน และกรณีพักคู่เบิกจ่ายได้ไม่เกิน         แปดร้อยห้าสิบบาทต่อคนต่อวัน 																	(2) ค่าอาหารและเครื่องดื่มไม่มีแอลกอฮอล์ ให้เบิกจ่ายได้ไม่เกินหนึ่งร้อยห้าสิบบาทต่อคนต่อวัน 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25 </a:t>
            </a:r>
            <a:r>
              <a:rPr lang="th-TH" sz="2000" dirty="0">
                <a:solidFill>
                  <a:schemeClr val="tx1"/>
                </a:solidFill>
              </a:rPr>
              <a:t>กรณีองค์กรปกครองส่วนท้องถิ่นเป็นเจ้าภาพจัดการแข่งขันกีฬาไทยหรือกีฬาพื้นบ้านในท้องถิ่น ซึ่งเป็นงานประเพณีหรือเป็นส่วนหนึ่งของงานประเพณี ของท้องถิ่น โดยนักกีฬาที่เข้าแข่งขันเป็นนักเรียน เยาวชน หรือประชาชนภายในองค์กรปกครองส่วนท้องถิ่นตนเอง ให้เบิกจ่ายค่าใช้จ่ายในส่วนที่เกี่ยวข้องกับการจัดการแข่งขันกีฬาได้ตามรายการในข้อ 20 และข้อ 21														องค์กรปกครองส่วนท้องถิ่นอาจจัดการแข่งขันกีฬาตามวรรคหนึ่ง โดยมีนักกีฬาจากนอกเขตองค์กรปกครองส่วนท้องถิ่นเข้าแข่งขันร่วมกับนักกีฬาในเขตองค์กรปกครองส่วนท้องถิ่นของตนเองได้ โดยให้เบิกจ่ายค่าใช้จ่ายในส่วนที่เกี่ยวข้องกับการจัดแข่งขันกีฬาตามรายการในข้อ 20 สำหรับค่าใช้จ่ายของนักกีฬาขององค์กรปกครองส่วนท้องถิ่น ให้เบิกจ่ายได้ตามข้อ 26 ส่วนข้อ 26 (6) ให้เบิกจ่ายได้เฉพาะนักกีฬา </a:t>
            </a:r>
            <a:endParaRPr lang="th-TH" sz="2000" b="1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265582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 lnSpcReduction="10000"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5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ค่าใช้จ่ายในการส่งเสริมกีฬาและการแข่งขันกีฬา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26 </a:t>
            </a:r>
            <a:r>
              <a:rPr lang="th-TH" sz="2000" dirty="0">
                <a:solidFill>
                  <a:schemeClr val="tx1"/>
                </a:solidFill>
              </a:rPr>
              <a:t>องค์กรปกครองส่วนท้องถิ่นที่ส่งนักกีฬาเข้าร่วมการแข่งขันกีฬาตามข้อ 22 ข้อ 23 และข้อ 24 หรือการแข่งขันกีฬาที่หน่วยงานของรัฐ ซึ่งมีหน้าที่ใน   การส่งเสริมการกีฬา หรือสมาคมกีฬาเป็นผู้จัดการแข่งขัน หรือองค์กรปกครองส่วนท้องถิ่นอื่นเป็นผู้จัดการแข่งขันหรือร่วมจัดการแข่งขัน ให้เบิกค่าใช้จ่ายในการส่งนักกีฬาเข้าร่วมการแข่งขันกีฬาได้ตามรายการ ดังนี้ 														(1) ค่าใช้จ่ายสำหรับนักกีฬา ผู้ควบคุม หรือผู้ฝึกสอนแต่ละคนที่เป็นเจ้าหน้าที่ท้องถิ่นให้เบิกค่าใช้จ่ายได้เท่าที่จ่ายจริงตามสิทธิของแต่ละคนที่กำหนดไว้ในระเบียบกระทรวงมหาดไทยว่าด้วยค่าใช้จ่ายในการเดินทางไปราชการของเจ้าหน้าที่ท้องถิ่น									(2) ค่าตอบแทนสำหรับบุคคลที่มิใช่เจ้าหน้าที่ท้องถิ่นที่องค์กรปกครองส่วนท้องถิ่นแต่งตั้งให้เป็นเจ้าหน้าที่ในการควบคุมหรือผู้ฝึกสอนหรือเจ้าหน้าที่อื่นที่จำเป็น ให้เบิกจ่ายได้ไม่เกินแปดร้อยบาทต่อคนต่อวัน														(3) ค่าใช้จ่ายในการฝึกซ้อมกีฬาที่องค์กรปกครองส่วนท้องถิ่นเห็นว่ามีความจำเป็นต้องฝึกซ้อมก่อนการแข่งขันในแต่ละครั้งจะเบิกจ่ายได้เฉพาะกรณีที่มีระยะเวลาฝึกซ้อมไม่น้อยกว่าสี่ชั่วโมงต่อวันและให้เบิกจ่ายได้ไม่เกินเจ็ดวันตามรายการ ดังนี้								        		(ก) กรณีองค์กรปกครองส่วนท้องถิ่นจัดอาหารและเครื่องดื่มไม่มีแอลกอฮอล์ สำหรับนักกีฬาผู้ควบคุมหรือผู้ฝึกสอน ให้เบิกจ่ายค่าอาหารและเครื่องดื่มไม่มีแอลกอฮอล์ ได้ไม่เกินหนึ่งร้อยห้าสิบบาทต่อคนต่อวัน														(ข) กรณีองค์กรปกครองส่วนท้องถิ่นไม่จัดอาหารและเครื่องดื่มไม่มีแอลกอฮอล์ สำหรับนักกีฬาผู้ควบคุมหรือผู้ฝึกสอน                        ให้เบิกจ่ายค่าตอบแทนดังนี้																			1) นักกีฬา ให้เบิกจ่ายได้ไม่เกินหนึ่งร้อยห้าสิบบาทต่อคนต่อวัน												(2) ผู้ควบคุมหรือผู้ฝึกสอน แต่ละประเภทกีฬาให้เบิกจ่ายได้ไม่เกินสี่คน คนละไม่เกินสี่ร้อยบาทต่อวัน						กรณีองค์กรปกครองส่วนท้องถิ่นเบิกจ่ายค่าอาหารและเครื่องดื่มไม่มีแอลกอฮอล์ตาม (ก) ให้งดเบิกจ่ายค่าตอบแทนตาม (ข) </a:t>
            </a:r>
          </a:p>
          <a:p>
            <a:r>
              <a:rPr lang="th-TH" sz="2000" dirty="0">
                <a:solidFill>
                  <a:schemeClr val="tx1"/>
                </a:solidFill>
              </a:rPr>
              <a:t>  </a:t>
            </a:r>
            <a:endParaRPr lang="th-TH" sz="2000" b="1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1503082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5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ค่าใช้จ่ายในการส่งเสริมกีฬาและการแข่งขันกีฬา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26 (ต่อ)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(4) กรณีมีความจำเป็นต้องเก็บตัวเพื่อฝึกซ้อมก่อนการแข่งขันในแต่ละครั้ง ให้กระทำได้ไม่เกินสามสิบวัน ในกรณีนี้ให้เบิกค่าใช้จ่ายสำหรับผู้ควบคุม หรือ       ผู้ฝึกสอนและนักกีฬา ตามสิทธิที่กำหนดไว้ในระเบียบกระทรวงมหาดไทยว่าด้วยค่าใช้จ่ายในการเดินทางไปราชการของเจ้าหน้าที่ท้องถิ่นและให้งดเบิก  ค่าใช้จ่ายตาม (3)  </a:t>
            </a:r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dirty="0">
                <a:solidFill>
                  <a:schemeClr val="tx1"/>
                </a:solidFill>
              </a:rPr>
              <a:t>(5) ค่าอุปกรณ์แข่งขัน ให้เบิกจ่ายได้เท่าที่จ่ายจริง ตามความจำเป็น เหมาะสม และประหยัด</a:t>
            </a:r>
          </a:p>
          <a:p>
            <a:r>
              <a:rPr lang="th-TH" sz="2000" dirty="0">
                <a:solidFill>
                  <a:schemeClr val="tx1"/>
                </a:solidFill>
              </a:rPr>
              <a:t>(6) ค่าชุดวอร</a:t>
            </a:r>
            <a:r>
              <a:rPr lang="th-TH" sz="2000" dirty="0" err="1">
                <a:solidFill>
                  <a:schemeClr val="tx1"/>
                </a:solidFill>
              </a:rPr>
              <a:t>์ม</a:t>
            </a:r>
            <a:r>
              <a:rPr lang="th-TH" sz="2000" dirty="0">
                <a:solidFill>
                  <a:schemeClr val="tx1"/>
                </a:solidFill>
              </a:rPr>
              <a:t> รองเท้า ถุงเท้า ของนักกีฬา ผู้ควบคุมหรือผู้ฝึกสอน ให้เบิกจ่ายได้เท่าที่จ่ายจริง ตามความจำเป็น เหมาะสม และประหยัด ทั้งนี้          สำหรับค่าชุดกีฬาให้เบิกจ่ายได้ไม่เกินชุดละสามร้อยบาทถ้วน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(7) ค่าใช้จ่ายอื่น ๆ ที่เกี่ยวกับการส่งนักกีฬาเข้าร่วมแข่งขันกีฬาเช่น ค่าสมัครเข้าร่วมการแข่งขันกีฬาหรือค่าใช้จ่ายอื่นที่ผู้จัดการแข่งขันเรียกเก็บ               ค่าขนย้ายอุปกรณ์แข่งขัน ค่าเช่าพาหนะเดินทางจากองค์กรปกครองส่วนท้องถิ่นไปสถานที่แข่งขัน ให้เบิกจ่ายได้เท่าที่จ่ายจริง ตามความจำเป็น เหมาะสม    และประหยัด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27 </a:t>
            </a:r>
            <a:r>
              <a:rPr lang="th-TH" sz="2000" dirty="0">
                <a:solidFill>
                  <a:schemeClr val="tx1"/>
                </a:solidFill>
              </a:rPr>
              <a:t>กรณีหน่วยงานของรัฐจัดกิจกรรมเกี่ยวกับการแข่งขันกีฬาที่ผ่านองค์กรปกครองส่วนท้องถิ่นหลายแห่ง เมื่อได้รับแจ้งหรือมอบหมายให้องค์กรปกครองส่วนท้องถิ่นเป็นจุดพักผ่านสามารถเบิกจ่ายค่าอาหารว่างและเครื่องดื่มของนักกีฬา และเจ้าหน้าที่จัดการแข่งขันกีฬาได้ไม่เกินห้าสิบบาทต่อคนต่อวัน สำหรับค่าใช้จ่ายอื่นให้เบิกจ่ายได้เท่าที่จ่ายจริง ตามความจำเป็น เหมาะสม และประหยัด</a:t>
            </a:r>
            <a:endParaRPr lang="th-TH" sz="2000" b="1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738957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6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เบ็ดเตล็ด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28 </a:t>
            </a:r>
            <a:r>
              <a:rPr lang="th-TH" sz="2000" dirty="0">
                <a:solidFill>
                  <a:schemeClr val="tx1"/>
                </a:solidFill>
              </a:rPr>
              <a:t>ในกรณีที่องค์กรปกครองส่วนท้องถิ่นผู้จัดมีรายได้จากการจัดงานหรือมีผู้อุทิศทรัพย์สินให้เพื่อดำเนินการตามวัตถุประสงค์ หรือในกรณีที่         องค์กรปกครองส่วนท้องถิ่นผู้จัดการแข่งขันกีฬาเก็บค่าสมัครผู้เข้าร่วมการแข่งขัน หรือมีรายได้จากการจัดการแข่งขันกีฬา หรือมีผู้อุทิศทรัพย์สินให้เพื่อดำเนินการ  ตามวัตถุประสงค์ องค์กรปกครองส่วนท้องถิ่นสามารถนำรายได้หรือทรัพย์สินนั้นไปเป็นค่าใช้จ่ายในการดำเนินการตามโครงการหรือวัตถุประสงค์ ที่กำหนดไว้ หากมีเงินเหลือจ่ายให้นำส่งเป็นเงินรายได้ขององค์กรปกครองส่วนท้องถิ่น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29 </a:t>
            </a:r>
            <a:r>
              <a:rPr lang="th-TH" sz="2000" dirty="0">
                <a:solidFill>
                  <a:schemeClr val="tx1"/>
                </a:solidFill>
              </a:rPr>
              <a:t>ในกรณีองค์กรปกครองส่วนท้องถิ่นส่งบุคคลเข้าร่วมการประกวดหรือแข่งขันในการจัดงานหรือส่งนักกีฬาเข้าร่วมการแข่งขันกีฬาและได้รับเงินรางวัล    ให้องค์กรปกครองส่วนท้องถิ่นแบ่งเงินรางวัลให้แก่ผู้ที่เข้าร่วมประกวดหรือแข่งขัน หรือนักกีฬา คณะผู้ฝึกสอน และผู้ควบคุมทีม แล้วแต่กรณี</a:t>
            </a:r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บทเฉพาะกาล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30 </a:t>
            </a:r>
            <a:r>
              <a:rPr lang="th-TH" sz="2000" dirty="0">
                <a:solidFill>
                  <a:schemeClr val="tx1"/>
                </a:solidFill>
              </a:rPr>
              <a:t>การเบิกจ่ายค่าใช้จ่ายในการจัดงาน การจัดการแข่งขันกีฬาและการส่งนักกีฬาเข้าร่วมการแข่งขันกีฬาองค์กรปกครองส่วนท้องถิ่น ซึ่งได้ดำเนินการตามหลักเกณฑ์ที่ระเบียบหรือหนังสือเวียนของกระทรวงมหาดไทยกำหนด ก่อนวันที่ระเบียบนี้ใช้บังคับ และยังดำเนินการไม่แล้วเสร็จให้ดำเนินการตามหลักเกณฑ์นั้นต่อไปจนกว่าจะแล้วเสร็จ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31 </a:t>
            </a:r>
            <a:r>
              <a:rPr lang="th-TH" sz="2000" dirty="0">
                <a:solidFill>
                  <a:schemeClr val="tx1"/>
                </a:solidFill>
              </a:rPr>
              <a:t>ในการคิดคำนวณอัตราส่วนของการจัดงาน การจัดกิจกรรมสาธารณะ การส่งเสริมกีฬา และการแข่งขันกีฬาในปีงบประมาณที่ระเบียบนี้ใช้บังคับ       ให้นำค่าใช้จ่ายในการจัดงาน การจัดการแข่งขันกีฬาและการส่งนักกีฬาเข้าร่วมการแข่งขันกีฬาขององค์กรปกครองส่วนท้องถิ่นก่อนหรือในวันที่ระเบียบนี้ใช้บังคับในปีงบประมาณนั้นมารวมคำนวณตามข้อ 7 ด้วย</a:t>
            </a:r>
            <a:endParaRPr lang="th-TH" sz="2000" b="1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142098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5794872"/>
          </a:xfrm>
        </p:spPr>
        <p:txBody>
          <a:bodyPr>
            <a:normAutofit lnSpcReduction="10000"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b="1" dirty="0">
                <a:solidFill>
                  <a:srgbClr val="002060"/>
                </a:solidFill>
              </a:rPr>
              <a:t>ข้อ 4 </a:t>
            </a:r>
            <a:r>
              <a:rPr lang="th-TH" sz="2000" dirty="0">
                <a:solidFill>
                  <a:schemeClr val="tx1"/>
                </a:solidFill>
              </a:rPr>
              <a:t>ในระเบียบนี้ (ต่อ)</a:t>
            </a:r>
          </a:p>
          <a:p>
            <a:r>
              <a:rPr lang="th-TH" sz="2000" dirty="0">
                <a:solidFill>
                  <a:schemeClr val="tx1"/>
                </a:solidFill>
              </a:rPr>
              <a:t>“การส่งเสริมกีฬา” หมายความว่า การดำเนินการเพื่อให้เด็ก เยาวชน และประชาชนได้ออกกำลังกายและเล่นกีฬา การจัดให้มีและพัฒนาสถานที่ อุปกรณ์ใน การออกกำลังกายและการเล่นกีฬา การพัฒนาและเสริมสร้างทักษะทางกีฬา รวมถึงการจัดการแข่งขันกีฬา การส่งนักกีฬาเข้าร่วมแข่งขันกีฬา และการพัฒนา การกีฬาเพื่อการท่องเที่ยวและนันทนาการ เพื่อสร้างมูลค่าเพิ่มและส่งเสริมเศรษฐกิจของท้องถิ่น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“กีฬา” หมายความว่า กีฬาตามที่คณะกรรมการการกีฬาแห่งประเทศไทยประกาศกำหนดชนิดกีฬาที่สามารถขอจดทะเบียนจัดตั้งสมาคมกีฬาได้ รวมถึง     กีฬาไทยและกีฬาพื้นบ้าน</a:t>
            </a: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1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บททั่วไป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6 </a:t>
            </a:r>
            <a:r>
              <a:rPr lang="th-TH" sz="2000" dirty="0">
                <a:solidFill>
                  <a:schemeClr val="tx1"/>
                </a:solidFill>
              </a:rPr>
              <a:t>การจัดงาน การจัดกิจกรรมสาธารณะ การส่งเสริมกีฬา และการแข่งขันกีฬาขององค์กรปกครองส่วนท้องถิ่น ให้องค์กรปกครองส่วนท้องถิ่นตั้งจ่าย      ในข้อบัญญัติหรือเทศบัญญัติงบประมาณรายจ่ายประจำปี หรืองบประมาณรายจ่ายเพิ่มเติมให้ถูกต้องตามประเภทรายจ่ายโดยให้คำนึงถึงความเหมาะสม ประโยชน์ที่ประชาชนในท้องถิ่นจะได้รับทั้งในทางตรงและทางอ้อม และสถานะการเงินการคลัง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7 </a:t>
            </a:r>
            <a:r>
              <a:rPr lang="th-TH" sz="2000" dirty="0">
                <a:solidFill>
                  <a:schemeClr val="tx1"/>
                </a:solidFill>
              </a:rPr>
              <a:t>องค์กรปกครองส่วนท้องถิ่นสามารถตั้งงบประมาณตามอัตราดังต่อไปนี้เพื่อเป็นค่าใช้จ่ายในการจัดงาน การจัดกิจกรรมสาธารณะ การส่งเสริมกีฬา    และการแข่งขันกีฬา โดยเบิกจ่ายตามงบประมาณที่ตั้งไว้ได้ไม่เกินอัคราส่วนของรายได้จริงในปีงบประมาณที่ผ่านมา ทั้งนี้ ไม่รวมเงินอุดหนุนที่รัฐบาลจัดสรรให้ (1) องค์การบริหารส่วนจังหวัดและเทศบาลนคร ไม่เกินร้อยละสิบ                                                                                                (2) เทศบาลเมือง เทศบาลตำบล และองค์กรบริหารส่วนตำบล ไม่เกินร้อยละห้า</a:t>
            </a:r>
            <a:endParaRPr lang="th-TH" sz="2000" dirty="0">
              <a:solidFill>
                <a:srgbClr val="002060"/>
              </a:solidFill>
            </a:endParaRPr>
          </a:p>
          <a:p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02466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b="1" dirty="0">
                <a:solidFill>
                  <a:srgbClr val="002060"/>
                </a:solidFill>
              </a:rPr>
              <a:t>ข้อ 7 (ต่อ) </a:t>
            </a:r>
            <a:endParaRPr lang="en-US" sz="2000" b="1" dirty="0">
              <a:solidFill>
                <a:srgbClr val="002060"/>
              </a:solidFill>
            </a:endParaRPr>
          </a:p>
          <a:p>
            <a:r>
              <a:rPr lang="th-TH" sz="2000" dirty="0">
                <a:solidFill>
                  <a:schemeClr val="tx1"/>
                </a:solidFill>
              </a:rPr>
              <a:t>	กรณีองค์กรปกครองส่วนท้องถิ่นใดมีความจำเป็นต้องใช้งบประมาณเพื่อเป็นค่าใช้จ่ายในการจัดงาน การจัดกิจกรรมสาธารณะ การส่งเสริมกีฬา และ         การแข่งขันกีฬา เกินอัตราตามวรรคหนึ่ง ให้ขออนุมัติผู้ว่าราชการจังหวัดเป็นรายกรณีก่อนการดำเนินการ โดยส่วนที่เกินจะต้องไม่เกินหนึ่งเท่าของอัตราส่วน ตามวรรคหนึ่งและให้ระบุเหตุผลความจำเป็นเพื่อประกอบการพิจารณาด้วย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th-TH" sz="2000" dirty="0">
                <a:solidFill>
                  <a:schemeClr val="tx1"/>
                </a:solidFill>
              </a:rPr>
              <a:t>	กรณีองค์กรปกครองส่วนท้องถิ่นได้รับมอบหมายให้เป็นเจ้าภาพหรือร่วมเป็นเจ้าภาพในการแข่งขันกีฬาระดับภูมิภาคหรือระดับประเทศ ไม่ต้องนำ    เงินอุดหนุนที่ได้รับการจัดสรรเพื่อเป็นค่าใช้จ่ายในการดำเนินการตามที่ได้รับมอบหมายมาคำนวณรวมในอัตราส่วนตามวรรคหนึ่ง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8 </a:t>
            </a:r>
            <a:r>
              <a:rPr lang="th-TH" sz="2000" dirty="0">
                <a:solidFill>
                  <a:schemeClr val="tx1"/>
                </a:solidFill>
              </a:rPr>
              <a:t>การเบิกจ่ายและหลักฐานการจ่ายเงินตามระเบียบนี้ ให้ถือปฏิบัติตามระเบียบกระทรวงมหาดไทยว่าด้วยการรับเงิน การเบิกจ่ายเงิน การฝากเงิน        การเก็บรักษาเงิน และการตรวจเงิน ขององค์กรปกครองส่วนท้องถิ่น </a:t>
            </a: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2 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การจัดงานและการจัดกิจกรรมสาธารณะ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9 </a:t>
            </a:r>
            <a:r>
              <a:rPr lang="th-TH" sz="2000" dirty="0">
                <a:solidFill>
                  <a:schemeClr val="tx1"/>
                </a:solidFill>
              </a:rPr>
              <a:t>การจัดงานในวันสำคัญดังต่อไปนี้เป็นการจัดงานตามระเบียบนี้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วันสำคัญทางศาสนา เช่น วันวิสาขบูชา วันมาฆบูชา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วันสำคัญทางประวัติศาสตร์ เช่น วัน</a:t>
            </a:r>
            <a:r>
              <a:rPr lang="th-TH" sz="2000" dirty="0" err="1">
                <a:solidFill>
                  <a:schemeClr val="tx1"/>
                </a:solidFill>
              </a:rPr>
              <a:t>ปิย</a:t>
            </a:r>
            <a:r>
              <a:rPr lang="th-TH" sz="2000" dirty="0">
                <a:solidFill>
                  <a:schemeClr val="tx1"/>
                </a:solidFill>
              </a:rPr>
              <a:t>มหาราช</a:t>
            </a:r>
          </a:p>
          <a:p>
            <a:r>
              <a:rPr lang="th-TH" sz="2000" dirty="0">
                <a:solidFill>
                  <a:schemeClr val="tx1"/>
                </a:solidFill>
              </a:rPr>
              <a:t>(3) วันอื่น ๆ ตามมติคณะรัฐมนตรี เช่น วันพ่อแห่งชาติ วันแม่แห่งชาติ วันเด็กแห่งชาติ วันท้องถิ่นไทย</a:t>
            </a:r>
          </a:p>
          <a:p>
            <a:pPr algn="ctr"/>
            <a:endParaRPr lang="th-TH" sz="2000" b="1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105709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b="1" dirty="0">
                <a:solidFill>
                  <a:srgbClr val="002060"/>
                </a:solidFill>
              </a:rPr>
              <a:t>ข้อ 10 </a:t>
            </a:r>
            <a:r>
              <a:rPr lang="th-TH" sz="2000" dirty="0">
                <a:solidFill>
                  <a:schemeClr val="tx1"/>
                </a:solidFill>
              </a:rPr>
              <a:t>การจัดงานประเพณีดังต่อไปนี้เป็นการจัดงานตามระเบียบนี้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งานประเพณีชาติ เช่น งานวันลอยกระทง งานวังสงกรานต์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งานประเพณีของท้องถิ่นหรือเฉพาะในพื้นที่ขององค์กรปกครองส่วนท้องถิ่น ซึ่งต้องมีลักษณะและวัตถุประสงค์ของการจัดงานตามหลักเกณฑ์ ดังนี้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(ก) เป็นกิจกรรมหรืองานที่จัดให้มีขึ้นสืบทอดเป็นระยะเวลาที่ยาวนาน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(ข) มีวัตถุประสงค์เพื่อส่งเสริมวัฒนธรรมอันดีงาม ความเสียสละ การมีส่วนร่วมและความสามัคคีในหมู่ชน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(ค) เป็นกิจกรรมที่มีลักษณะเป็นความเชื่อของสังคมโดยรวม และไม่มีลักษณะเป็นความเชื่อส่วนบุคคล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(ง) เป็นกิจกรรมที่ก่อให้เกิดประโยชน์ต่อประชาชนเป็นส่วนรวม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(จ) มีสัดส่วนของกลุ่มคนที่มีส่วนร่วมในการสืบทอดประเพณีในพื้นที่ในระดับจังหวัด อำเภอ เทศบาล และองค์การบริหารส่วนตำบลพอสมควร</a:t>
            </a:r>
          </a:p>
          <a:p>
            <a:r>
              <a:rPr lang="th-TH" sz="2000" dirty="0">
                <a:solidFill>
                  <a:schemeClr val="tx1"/>
                </a:solidFill>
              </a:rPr>
              <a:t>งานใดจะเป็นงานประเพณีตาม (2) ให้ผู้ว่าราชการจังหวัดแต่งตั้งคณะกรรมการขึ้นมาคณะหนึ่งเพื่อพิจารณาตามหลักเกณฑ์ที่กำหนด ประกอบด้วย          รองผู้ว่าราชการจังหวัดที่ได้รับมอบหมายเป็นประธานกรรมการ ปลัดจังหวัด หัวหน้าสำนักงานจังหวัด วัฒนธรรมจังหวัด ท่องเที่ยวและกีฬาจังหวัด ประธานสภาวัฒนธรรมจังหวัด ผู้อำนวยการสำนักงานพระพุทธศาสนาจังหวัด นายกองค์การบริหารส่วนจังหวัด นายกเทศมนตรีที่ผู้ว่าราชการจังหวัด      แต่งตั้ง 1 คน นายกองค์การบริหารส่วนตำบลที่ผู้ว่าราชการจังหวัดแต่งตั้ง 1 คน เป็นกรรมการ และท้องถิ่นจังหวัด เป็นกรรมการและเลขานุการและให้     ผู้ว่าราชการจังหวัดพิจารณาประกาศเป็นงานประเพณีของท้องถิ่น โดยให้ระบุให้ชัดเจนว่าเป็นงานประเพณีของท้องถิ่นใดท้องถิ่นหนึ่ง หรือหลายท้องถิ่นใน   เขตจังหวัด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th-TH" sz="2000" dirty="0">
                <a:solidFill>
                  <a:schemeClr val="tx1"/>
                </a:solidFill>
              </a:rPr>
              <a:t>	</a:t>
            </a:r>
            <a:endParaRPr lang="th-TH" sz="2000" b="1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206893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b="1" dirty="0">
                <a:solidFill>
                  <a:srgbClr val="002060"/>
                </a:solidFill>
              </a:rPr>
              <a:t>ข้อ 11 </a:t>
            </a:r>
            <a:r>
              <a:rPr lang="th-TH" sz="2000" dirty="0">
                <a:solidFill>
                  <a:schemeClr val="tx1"/>
                </a:solidFill>
              </a:rPr>
              <a:t>การจัดกิจกรรมส่งเสริมการท่องเที่ยว การจัดงานเพื่อประชาสัมพันธ์แหล่งท่องเที่ยวและงานเทศกาลและประเพณีในท้องถิ่น การจัดงานแสดงศิลปะ วัฒนธรรมประเพณีในท้องถิ่น โดยมีวัตถุประสงค์เพื่อส่งเสริมการท่องเที่ยว เผยแพร่และอนุรักษ์</a:t>
            </a:r>
            <a:r>
              <a:rPr lang="th-TH" sz="2000" dirty="0" err="1">
                <a:solidFill>
                  <a:schemeClr val="tx1"/>
                </a:solidFill>
              </a:rPr>
              <a:t>ศิลป</a:t>
            </a:r>
            <a:r>
              <a:rPr lang="th-TH" sz="2000" dirty="0">
                <a:solidFill>
                  <a:schemeClr val="tx1"/>
                </a:solidFill>
              </a:rPr>
              <a:t>วัฒนธรรมอันดีของท้องถิ่นและส่งเสริมเศรษฐกิจของท้องถิ่น ให้เบิกค่าใช้จ่ายเช่นเดียวกับการจัดงานตามระเบียบนี้ 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12 </a:t>
            </a:r>
            <a:r>
              <a:rPr lang="th-TH" sz="2000" dirty="0">
                <a:solidFill>
                  <a:schemeClr val="tx1"/>
                </a:solidFill>
              </a:rPr>
              <a:t>องค์กรปกครองส่วนท้องถิ่นอาจจัดกิจกรรมสาธารณะเพื่อประโยชน์ของประชาชนและท้องถิ่นในเขตพื้นที่องค์กรปกครองส่วนท้องถิ่นภายใต้อำนาจหน้าที่ ตามที่กำหนดไว้ในแผนพัฒนาท้องถิ่น เช่น กิจกรรมเกี่ยวกับการอนุรักษ์ ฟื้นฟูทรัพยากรธรรมชาติและสิ่งแวดล้อม กิจกรรมเกี่ยวกับการอนุรักษ์ ฟื้นฟู และส่งเสริมภูมิปัญญาท้องถิ่น ศิลปะ วัฒนธรรม ขนบธรรมเนียมจารีตประเพณีอันดีงามของท้องถิ่น กิจกรรมเกี่ยวกับการรณรงค์ป้องกันยาเสพติด กิจกรรมเกี่ยวกับการป้องกันโรคและระงับโรคติดต่อ กิจกรรมเกี่ยวกับการส่งเสริมการออกกำลังกาย</a:t>
            </a:r>
            <a:endParaRPr lang="th-TH" sz="2000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3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ค่าใช้จ่ายในการจัดงานและจัดกิจกรรมสาธารณะ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13 </a:t>
            </a:r>
            <a:r>
              <a:rPr lang="th-TH" sz="2000" dirty="0">
                <a:solidFill>
                  <a:schemeClr val="tx1"/>
                </a:solidFill>
              </a:rPr>
              <a:t>การจัดงานและการจัดกิจกรรมสาธารณะขององค์กรปกครองส่วนท้องถิ่นตามระเบียบนี้ให้เบิกจ่ายได้ตามรายการ ดังนี้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ในกรณีจำเป็นต้องมีพิธีทางศาสนาในการจัดงานครั้งนั้นให้เบิกค่าใช้จ่ายในการประกอบพิธีทางศาสนา ที่จำเป็นและเกี่ยวเนื่องกับลักษณะของงานได้      ครั้งเดียวเท่าที่จ่ายจริงแต่ไม่เกินสามหมื่นบาทเว้นแต่ในกรณีจำเป็นต้องมี</a:t>
            </a:r>
            <a:r>
              <a:rPr lang="th-TH" sz="2000" dirty="0" err="1">
                <a:solidFill>
                  <a:schemeClr val="tx1"/>
                </a:solidFill>
              </a:rPr>
              <a:t>การทำ</a:t>
            </a:r>
            <a:r>
              <a:rPr lang="th-TH" sz="2000" dirty="0">
                <a:solidFill>
                  <a:schemeClr val="tx1"/>
                </a:solidFill>
              </a:rPr>
              <a:t>พิธีทางศาสนาตั้งแต่สองศาสนาขึ้นไปในครั้งนั้น ให้เบิกจ่ายได้ครั้งเดียวเท่าที่ จ่ายจริง แต่ไม่เกินห้าหมื่นบาท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ค่าอาหารและเครื่องดื่มไม่มีแอลกอฮอล์ สำหรับประธาน ผู้ติดตาม แขกผู้มีเกียรติและผู้มาร่วมประกอบกิจกรรมตามวัตถุประสงค์ของโครงการ ให้เบิกจ่ายได้ไม่เกินหนึ่งร้อยห้าสิบบาทต่อคนต่อวัน</a:t>
            </a:r>
          </a:p>
          <a:p>
            <a:endParaRPr lang="th-TH" sz="2000" dirty="0">
              <a:solidFill>
                <a:srgbClr val="002060"/>
              </a:solidFill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232873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b="1" dirty="0">
                <a:solidFill>
                  <a:srgbClr val="002060"/>
                </a:solidFill>
              </a:rPr>
              <a:t>ข้อ 13 (ต่อ)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(3) ค่ามหรสพ เช่น ลิเก ดนตรี หมอลำ ภาพยนตร์ ฯลฯ</a:t>
            </a:r>
          </a:p>
          <a:p>
            <a:r>
              <a:rPr lang="th-TH" sz="2000" dirty="0">
                <a:solidFill>
                  <a:schemeClr val="tx1"/>
                </a:solidFill>
              </a:rPr>
              <a:t>(4) ค่าการแสดง และหรือค่าใช้จ่ายในการแสดง เช่น ค่าแต่งกาย ค่าวัสดุ หรืออุปกรณ์ที่จำเป็นในการแสดง ให้เบิกจ่ายได้เท่าที่จ่ายจริงตามความจำเป็น เหมาะสมและประหยัดกรณีจ่ายเป็นค่าตอบแทนการแสดง ให้เบิกจ่ายได้ไม่เกินสองร้อยบาทต่อคนต่อวัน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(5) ค่าใช้จ่ายในการโฆษณาประชาสัมพันธ์งาน เช่น ค่าโฆษณาทางวิทยุ โทรทัศน์ และสื่อประเภทสิ่งพิมพ์ต่าง ๆ ค่าใช้จ่ายในการออกอากาศทางวิทยุ โทรทัศน์ ค่าจ้างเหมาทำป้ายโฆษณา</a:t>
            </a:r>
          </a:p>
          <a:p>
            <a:r>
              <a:rPr lang="th-TH" sz="2000" dirty="0">
                <a:solidFill>
                  <a:schemeClr val="tx1"/>
                </a:solidFill>
              </a:rPr>
              <a:t>(6) ค่าใช้จ่ายที่เป็นกิจกรรมหลักของโครงการ เช่น ค่าพลุในการจัดแสดงพลุนานาชาติ ค่าจ้างวงดนตรีในการจัดงานเทศกาลดนตรี ว่าวที่ใช้สำหรับการแสดง ว่าวนานาชาติ ให้เบิกจ่ายได้เท่าที่จ่ายจริง ตามความจำเป็น เหมาะสม และประหยัด เพื่อประโยชน์ทางราชการ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(7) ค่าใช้จ่ายอื่น ๆ ที่จำเป็นและเกี่ยวข้องในการจัดงาน ถ้ารายการใดไม่มีระเบียบกำหนดหลักเกณฑ์การเบิกจ่ายไว้ ให้เบิกได้เท่าที่จ่ายจริง ตามความจำเป็น เหมาะสม และประหยัด เช่น ค่าชักลากเรือ ค่าบำรุงทีมเรือ                                                                                                        	ทั้งนี้ ค่าใช้จ่ายตาม (3) (4) และ (5) เมื่อรวมกันแล้วให้เบิกจ่ายได้ไม่เกินร้อยละยี่สิบของประมาณการค่าใช้จ่ายตามโครงการ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14 </a:t>
            </a:r>
            <a:r>
              <a:rPr lang="th-TH" sz="2000" dirty="0">
                <a:solidFill>
                  <a:schemeClr val="tx1"/>
                </a:solidFill>
              </a:rPr>
              <a:t>ค่าตอบแทนเจ้าหน้าที่ช่วยปฏิบัติงานในการจัดงาน และการจัดกิจกรรมสาธารณะให้เบิกจ่าย ดังนี้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กรณีเจ้าหน้าที่ท้องถิ่น ซึ่งปฏิบัติงานไม่น้อยกว่าสี่ชั่วโมงต่อวัน ให้เบิกจ่ายได้ไม่เกินสองร้อยบาทต่อคนต่อวัน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กรณีอาสาสมัครป้องกันฝ่ายพลเรือน ให้เบิกจ่ายตามระเบียบกระทรวงมหาดไทยว่าด้วยการเบิกค่าใช้จ่ายให้แก่อาสาสมัครป้องกันภัยฝ่ายพลเรือนขององค์กรปกครองส่วนท้องถิ่น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67794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b="1" dirty="0">
                <a:solidFill>
                  <a:srgbClr val="002060"/>
                </a:solidFill>
              </a:rPr>
              <a:t>ข้อ 14 (ต่อ)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(3) กรณีเจ้าหน้าที่ช่วยปฏิบัติงานมิใช่บุคคลตาม (1) และ (2) ซึ่งปฏิบัติงานไม่น้อยกว่าสี่ชั่วโมงต่อวันให้เบิกจ่ายได้ไม่เกินสองร้อยบาทต่อคนต่อวัน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15 </a:t>
            </a:r>
            <a:r>
              <a:rPr lang="th-TH" sz="2000" dirty="0">
                <a:solidFill>
                  <a:schemeClr val="tx1"/>
                </a:solidFill>
              </a:rPr>
              <a:t>ค่าใช้จ่ายเกี่ยวกับสถานที่ในการจัดงาน และการจัดกิจกรรมสาธารณะ ให้เบิกจ่ายได้เท่าที่จ่ายจริง ดังนี้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ค่าสถานที่จัดงาน เช่น ค่าเช่าหรือค่าบำรุง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ค่าเช่าหรือค่าบริการวัสดุอุปกรณ์ที่จำเป็นในการจัดงาน รวมค่าติดตั้ง และค่ารื้อถอน เช่น เครื่อง</a:t>
            </a:r>
            <a:r>
              <a:rPr lang="th-TH" sz="2000" dirty="0" err="1">
                <a:solidFill>
                  <a:schemeClr val="tx1"/>
                </a:solidFill>
              </a:rPr>
              <a:t>โปรเจคเตอร์</a:t>
            </a:r>
            <a:r>
              <a:rPr lang="th-TH" sz="2000" dirty="0">
                <a:solidFill>
                  <a:schemeClr val="tx1"/>
                </a:solidFill>
              </a:rPr>
              <a:t> เครื่องเสียง เต็นท์เวที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(3) ค่าใช้จ่ายเกี่ยวกับการรักษาความปลอดภัย เช่น ค่าจ้างเหมารักษาความปลอดภัยหรืออื่น ๆ กรณีที่ขอความร่วมมือจากส่วนราชการหรือองค์กรปกครอง ส่วนท้องถิ่นอื่นหรือหน่วยงานอื่นให้เบิกจ่ายได้ไม่เกินสี่ร้อยบาทต่อคนต่อวัน ทั้งนี้ ต้องไม่ซ้ำซ้อนกับค่าใช้จ่ายที่ส่วนราชการหรือองค์กรปกครองส่วนท้องถิ่น หรือหน่วยงานอื่นเบิกจ่ายให้กับผู้ที่มาปฏิบัติหน้าที่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(4) ค่าจ้างเหมาทำความสะอาด</a:t>
            </a:r>
          </a:p>
          <a:p>
            <a:r>
              <a:rPr lang="th-TH" sz="2000" dirty="0">
                <a:solidFill>
                  <a:schemeClr val="tx1"/>
                </a:solidFill>
              </a:rPr>
              <a:t>(5) ค่าใช้จ่ายในการตกแต่ง และจัดสถานที่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(6) ค่าสาธารณูปโภคต่าง ๆ เช่น กระแสไฟฟ้า น้ำประปา โทรศัพท์ รวมถึงค่าติดตั้ง ค่าเช่าอุปกรณ์ และอื่น ๆ ที่เกี่ยวข้อง</a:t>
            </a:r>
          </a:p>
          <a:p>
            <a:r>
              <a:rPr lang="th-TH" sz="2000" dirty="0">
                <a:solidFill>
                  <a:schemeClr val="tx1"/>
                </a:solidFill>
              </a:rPr>
              <a:t>(7) ค่าเช่าหรือค่าบริการรถสุขา ตลอดระยะเวลาที่จัดงาน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70969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r>
              <a:rPr lang="th-TH" sz="2000" b="1" dirty="0">
                <a:solidFill>
                  <a:srgbClr val="002060"/>
                </a:solidFill>
              </a:rPr>
              <a:t>ข้อ 16 </a:t>
            </a:r>
            <a:r>
              <a:rPr lang="th-TH" sz="2000" dirty="0">
                <a:solidFill>
                  <a:schemeClr val="tx1"/>
                </a:solidFill>
              </a:rPr>
              <a:t>กรณีการดำเนินการประกวดหรือแข่งขันในการจัดงาน และจัดกิจกรรมสาธารณะให้เบิกค่าใช้จ่าย ดังนี้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ค่าตอบแทนกรรมการตัดสิน</a:t>
            </a:r>
          </a:p>
          <a:p>
            <a:r>
              <a:rPr lang="th-TH" sz="2000" dirty="0">
                <a:solidFill>
                  <a:schemeClr val="bg2"/>
                </a:solidFill>
              </a:rPr>
              <a:t>	</a:t>
            </a:r>
            <a:r>
              <a:rPr lang="th-TH" sz="2000" dirty="0">
                <a:solidFill>
                  <a:schemeClr val="tx1"/>
                </a:solidFill>
              </a:rPr>
              <a:t>(ก) เจ้าหน้าที่ท้องถิ่น ที่ได้รับการแต่งตั้งเป็นกรรมการตัดสินและไม่มีหน้าที่ความรับผิดชอบในการจัดงานดังกล่าว ให้เบิกจ่ายได้ไม่เกินสี่ร้อยบาท     ต่อคนต่อวัน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(ข) บุคคลที่มิได้เป็นเจ้าหน้าที่ท้องถิ่น ที่ได้รับการแต่งตั้งเป็นกรรมการตัดสินให้เบิกจ่ายได้ไม่เกินแปดร้อยบาทต่อคนต่อวัน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ค่าโล่ หรือถ้วยรางวัล หรือค่าโล่พระราชทาน หรือถ้วยรางวัลพระราชทาน ที่มอบให้ผู้ชนะการประกวด หรือแข่งขันเพื่อเป็นประกาศเกียรติคุณ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(ก) ค่าโล่ หรือถ้วยรางวัล ให้เบิกจ่ายได้เท่าที่จ่ายจริงแต่ไม่เกินสามพันบาทต่อชิ้น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	(ข) ค่าโล่พระราชทาน หรือถ้วยรางวัลพระราชทานให้เบิกจ่ายได้เท่าที่จ่ายจริงแต่ไม่เกินห้าพันบาทต่อชิ้น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(3) เงินหรือของรางวัลนอกเหนือจาก (2) ที่มอบให้ผู้ชนะการประกวดหรือแข่งขันให้เบิกจ่ายได้ไม่เกินร้อยละสามสิบของประมาณการค่าใช้จ่ายตามโครงการ</a:t>
            </a:r>
          </a:p>
          <a:p>
            <a:r>
              <a:rPr lang="th-TH" sz="2000" dirty="0">
                <a:solidFill>
                  <a:schemeClr val="tx1"/>
                </a:solidFill>
              </a:rPr>
              <a:t>(4) กรณีองค์กรปกครองส่วนท้องถิ่นจัดกิจกรรมสาธารณะ โดยมีประชาชนเข้าร่วมในกิจกรรมดังกล่าว หากมีการประกวดเพื่อมอบรางวัล ให้สามารถจัดเป็น  โล่หรือประกาศเกียรติคุณหรือเงินของรางวัล ให้ผู้เข้าร่วมกิจกรรมที่ชนะการประกวดได้ตามความจำเป็น เหมาะสม โดยให้อยู่ในดุลยพินิจของผู้บริหารท้องถิ่น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17 </a:t>
            </a:r>
            <a:r>
              <a:rPr lang="th-TH" sz="2000" dirty="0">
                <a:solidFill>
                  <a:schemeClr val="tx1"/>
                </a:solidFill>
              </a:rPr>
              <a:t>กรณีค่าจ้างเหมาจัดนิทรรศการในการจัดงาน ให้เบิกจ่ายได้เท่าที่จ่ายจริง ตามความจำเป็น เหมาะสม และประหยัด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61891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1D8B6380-4559-4E8D-A2ED-7E464C43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7010" y="0"/>
            <a:ext cx="9734990" cy="6338044"/>
          </a:xfrm>
        </p:spPr>
        <p:txBody>
          <a:bodyPr>
            <a:normAutofit/>
          </a:bodyPr>
          <a:lstStyle/>
          <a:p>
            <a:endParaRPr lang="th-TH" sz="2000" b="1" dirty="0">
              <a:solidFill>
                <a:srgbClr val="002060"/>
              </a:solidFill>
            </a:endParaRPr>
          </a:p>
          <a:p>
            <a:pPr algn="ctr"/>
            <a:r>
              <a:rPr lang="th-TH" sz="2000" b="1" dirty="0">
                <a:solidFill>
                  <a:srgbClr val="002060"/>
                </a:solidFill>
              </a:rPr>
              <a:t>หมวด 4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</a:rPr>
              <a:t>การส่งเสริมและการแข่งขันกีฬา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18 </a:t>
            </a:r>
            <a:r>
              <a:rPr lang="th-TH" sz="2000" dirty="0">
                <a:solidFill>
                  <a:schemeClr val="tx1"/>
                </a:solidFill>
              </a:rPr>
              <a:t>การส่งเสริมกีฬาขององค์กรปกครองส่วนท้องถิ่น ต้องเป็นไปเพื่อวัตถุประสงค์ดังต่อไปนี้ </a:t>
            </a:r>
          </a:p>
          <a:p>
            <a:r>
              <a:rPr lang="th-TH" sz="2000" dirty="0">
                <a:solidFill>
                  <a:schemeClr val="tx1"/>
                </a:solidFill>
              </a:rPr>
              <a:t>(1) การส่งเสริมให้เด็ก เยาวชน และประชาชนได้มีการออกกำลังกายและการเล่นกีฬา</a:t>
            </a:r>
          </a:p>
          <a:p>
            <a:r>
              <a:rPr lang="th-TH" sz="2000" dirty="0">
                <a:solidFill>
                  <a:schemeClr val="tx1"/>
                </a:solidFill>
              </a:rPr>
              <a:t>(2) การเสริมสร้างทักษะทางการกีฬา</a:t>
            </a:r>
          </a:p>
          <a:p>
            <a:r>
              <a:rPr lang="th-TH" sz="2000" dirty="0">
                <a:solidFill>
                  <a:schemeClr val="tx1"/>
                </a:solidFill>
              </a:rPr>
              <a:t>(3) การพัฒนากีฬาเพื่อความเป็นเลิศ และการพัฒนาเพื่อยกระดับการกีฬา</a:t>
            </a:r>
          </a:p>
          <a:p>
            <a:r>
              <a:rPr lang="th-TH" sz="2000" dirty="0">
                <a:solidFill>
                  <a:schemeClr val="tx1"/>
                </a:solidFill>
              </a:rPr>
              <a:t>(4) การจัดการแข่งขันกีฬาเพื่อส่งเสริมการท่องเที่ยวและนันทนาการ และส่งเสริมเศรษฐกิจของท้องถิ่น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(5) การส่งเสริมและอนุรักษ์กีฬาไทยและกีฬาพื้นบ้านในท้องถิ่น</a:t>
            </a:r>
          </a:p>
          <a:p>
            <a:r>
              <a:rPr lang="th-TH" sz="2000" dirty="0">
                <a:solidFill>
                  <a:schemeClr val="tx1"/>
                </a:solidFill>
              </a:rPr>
              <a:t>(6) การจัดการแข่งขันกีฬาเพื่อการกุศล การแข่งขันกีฬากระชับมิตรกับเมืองในประเทศเพื่อนบ้านที่มีชายแดนติดต่อกัน</a:t>
            </a:r>
          </a:p>
          <a:p>
            <a:r>
              <a:rPr lang="th-TH" sz="2000" b="1" dirty="0">
                <a:solidFill>
                  <a:srgbClr val="002060"/>
                </a:solidFill>
              </a:rPr>
              <a:t>ข้อ 19 </a:t>
            </a:r>
            <a:r>
              <a:rPr lang="th-TH" sz="2000" dirty="0">
                <a:solidFill>
                  <a:schemeClr val="tx1"/>
                </a:solidFill>
              </a:rPr>
              <a:t>องค์กรปกครองส่วนท้องถิ่นอาจจัดให้มีการแข่งขันกีฬา หรือเป็นเจ้าภาพในการจัดการแข่งขันกีฬา หรือจัดการแข่งขันกีฬาร่วมกับองค์กรปกครอง    ส่วนท้องถิ่นอื่น หน่วยงานของรัฐหรือสมาคมกีฬาก็ได้ ทั้งนี้ ต้องไม่ใช่เป็นการจัดการแข่งขันกีฬาอาชีพ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D8696D4C-97FE-4A45-9377-33A722E30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5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5733E4C5-98F5-459D-9773-58B841DDF831}"/>
              </a:ext>
            </a:extLst>
          </p:cNvPr>
          <p:cNvSpPr txBox="1"/>
          <p:nvPr/>
        </p:nvSpPr>
        <p:spPr>
          <a:xfrm>
            <a:off x="2457010" y="6338044"/>
            <a:ext cx="33709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900" b="1" dirty="0">
                <a:solidFill>
                  <a:srgbClr val="00206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214184406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1160</TotalTime>
  <Words>4789</Words>
  <Application>Microsoft Office PowerPoint</Application>
  <PresentationFormat>แบบจอกว้าง</PresentationFormat>
  <Paragraphs>159</Paragraphs>
  <Slides>16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ช่อ</vt:lpstr>
      <vt:lpstr>ระเบียบกระทรวงมหาดไทย ว่าด้วยการเบิกค่าใช้จ่ายในการจัดงาน การจัดกิจกรรมสาธารณะ การส่งเสริมกีฬา และ การแข่งขันกีฬาขององค์กรปกครองส่วนท้องถิ่น พ.ศ. 2564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ระเบียบกระทรวงมหาดไทย ว่าด้วยการเบิกค่าใช้จ่ายในการจัดงาน การจัดกิจกรรมสาธารณะ การส่งเสริมกีฬา และ การแข่งขันกีฬาขององค์กรปกครองส่วนท้องถิ่น พ.ศ. 2564</dc:title>
  <dc:creator>Wanmongkhon Amnuaiphon</dc:creator>
  <cp:lastModifiedBy>Wanmongkhon Amnuaiphon</cp:lastModifiedBy>
  <cp:revision>111</cp:revision>
  <dcterms:created xsi:type="dcterms:W3CDTF">2025-08-08T07:14:45Z</dcterms:created>
  <dcterms:modified xsi:type="dcterms:W3CDTF">2025-08-21T10:24:24Z</dcterms:modified>
</cp:coreProperties>
</file>